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90" r:id="rId6"/>
    <p:sldId id="297" r:id="rId7"/>
    <p:sldId id="298" r:id="rId8"/>
    <p:sldId id="260" r:id="rId9"/>
    <p:sldId id="261" r:id="rId10"/>
    <p:sldId id="262" r:id="rId11"/>
    <p:sldId id="263" r:id="rId12"/>
    <p:sldId id="264" r:id="rId13"/>
    <p:sldId id="296" r:id="rId14"/>
    <p:sldId id="265" r:id="rId15"/>
    <p:sldId id="266" r:id="rId16"/>
    <p:sldId id="267" r:id="rId17"/>
    <p:sldId id="289" r:id="rId18"/>
    <p:sldId id="291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92" r:id="rId33"/>
    <p:sldId id="282" r:id="rId34"/>
    <p:sldId id="283" r:id="rId35"/>
    <p:sldId id="293" r:id="rId36"/>
    <p:sldId id="284" r:id="rId37"/>
    <p:sldId id="285" r:id="rId38"/>
    <p:sldId id="287" r:id="rId39"/>
    <p:sldId id="288" r:id="rId4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>
        <p:scale>
          <a:sx n="50" d="100"/>
          <a:sy n="50" d="100"/>
        </p:scale>
        <p:origin x="-1344" y="-15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963943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slicer.org" TargetMode="Externa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/slicerWiki/index.php/Documentation/Nightly/Modules/UKFTractograph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yogesh@bwh.harvard.edu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ple.com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ncbi.nlm.nih.gov/pubmed/19694258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slicer.org/slicerWiki/images/1/1f/DiffusionMRIanalysis_Tutorial_SoniaPujol_2013.pdf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cer.org/slicerWiki/images/0/03/DiffusionMRI_tutorialData.zip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UKF Tractography Tutorial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181100" y="5664200"/>
            <a:ext cx="10464800" cy="1692424"/>
          </a:xfrm>
          <a:prstGeom prst="rect">
            <a:avLst/>
          </a:prstGeom>
        </p:spPr>
        <p:txBody>
          <a:bodyPr/>
          <a:lstStyle/>
          <a:p>
            <a:pPr lvl="0" defTabSz="327152">
              <a:defRPr sz="1800"/>
            </a:pPr>
            <a:r>
              <a:rPr sz="2632">
                <a:solidFill>
                  <a:srgbClr val="53585F"/>
                </a:solidFill>
              </a:rPr>
              <a:t>Pegah Kahali, M.D.</a:t>
            </a:r>
          </a:p>
          <a:p>
            <a:pPr lvl="0" defTabSz="327152">
              <a:defRPr sz="1800"/>
            </a:pPr>
            <a:endParaRPr sz="2632">
              <a:solidFill>
                <a:srgbClr val="53585F"/>
              </a:solidFill>
            </a:endParaRPr>
          </a:p>
          <a:p>
            <a:pPr lvl="0" defTabSz="327152">
              <a:defRPr sz="1800"/>
            </a:pPr>
            <a:r>
              <a:rPr sz="2632">
                <a:solidFill>
                  <a:srgbClr val="53585F"/>
                </a:solidFill>
              </a:rPr>
              <a:t>Surgical Planning Laboratory</a:t>
            </a:r>
          </a:p>
          <a:p>
            <a:pPr lvl="0" defTabSz="327152">
              <a:defRPr sz="1800"/>
            </a:pPr>
            <a:r>
              <a:rPr sz="2632">
                <a:solidFill>
                  <a:srgbClr val="53585F"/>
                </a:solidFill>
              </a:rPr>
              <a:t>Harvard Medical School</a:t>
            </a:r>
          </a:p>
        </p:txBody>
      </p:sp>
      <p:pic>
        <p:nvPicPr>
          <p:cNvPr id="34" name="Screen Shot 2015-10-13 at 3.01.11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219" y="298499"/>
            <a:ext cx="19939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Screen Shot 2015-10-13 at 5.03.34 PM-enhanc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8226" y="7603529"/>
            <a:ext cx="18034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Screen Shot 2015-10-13 at 5.03.59 PM-enhanc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919" y="7698779"/>
            <a:ext cx="1714501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Screen Shot 2015-10-13 at 5.12.22 PM-enhance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67926" y="406449"/>
            <a:ext cx="1524001" cy="180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Start </a:t>
            </a:r>
            <a:r>
              <a:rPr sz="8000" dirty="0" smtClean="0"/>
              <a:t>Slicer</a:t>
            </a:r>
            <a:endParaRPr sz="8000" dirty="0"/>
          </a:p>
        </p:txBody>
      </p:sp>
      <p:pic>
        <p:nvPicPr>
          <p:cNvPr id="62" name="Screen Shot 2015-10-01 at 12.59.02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099" y="2246036"/>
            <a:ext cx="12498602" cy="7141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Load the </a:t>
            </a:r>
            <a:r>
              <a:rPr sz="8000" dirty="0" smtClean="0"/>
              <a:t>data</a:t>
            </a:r>
            <a:endParaRPr sz="8000" dirty="0"/>
          </a:p>
        </p:txBody>
      </p:sp>
      <p:pic>
        <p:nvPicPr>
          <p:cNvPr id="65" name="Screen Shot 2015-10-01 at 1.13.25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40" y="2354723"/>
            <a:ext cx="11849520" cy="6788788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5232400" y="4968974"/>
            <a:ext cx="1270000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463800" y="3711674"/>
            <a:ext cx="1270000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5003800" y="4346674"/>
            <a:ext cx="1270000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098800" y="2973437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C82506"/>
                </a:solidFill>
              </a:rPr>
              <a:t>1</a:t>
            </a:r>
          </a:p>
        </p:txBody>
      </p:sp>
      <p:sp>
        <p:nvSpPr>
          <p:cNvPr id="70" name="Shape 70"/>
          <p:cNvSpPr/>
          <p:nvPr/>
        </p:nvSpPr>
        <p:spPr>
          <a:xfrm>
            <a:off x="5638800" y="3623692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C82506"/>
                </a:solidFill>
              </a:rPr>
              <a:t>2</a:t>
            </a:r>
          </a:p>
        </p:txBody>
      </p:sp>
      <p:sp>
        <p:nvSpPr>
          <p:cNvPr id="71" name="Shape 71"/>
          <p:cNvSpPr/>
          <p:nvPr/>
        </p:nvSpPr>
        <p:spPr>
          <a:xfrm>
            <a:off x="6870700" y="4880992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C82506"/>
                </a:solidFill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There you go…!</a:t>
            </a:r>
          </a:p>
        </p:txBody>
      </p:sp>
      <p:pic>
        <p:nvPicPr>
          <p:cNvPr id="74" name="Screen Shot 2015-10-01 at 1.14.01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250" y="2555024"/>
            <a:ext cx="11774300" cy="6733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a brain mask</a:t>
            </a:r>
          </a:p>
          <a:p>
            <a:r>
              <a:rPr lang="en-US" dirty="0" smtClean="0"/>
              <a:t>Creating FA map</a:t>
            </a:r>
          </a:p>
          <a:p>
            <a:r>
              <a:rPr lang="en-US" dirty="0" smtClean="0"/>
              <a:t>Creating region of interest for tract seeding</a:t>
            </a:r>
          </a:p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50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 lvl="0">
              <a:defRPr sz="1800"/>
            </a:pPr>
            <a:r>
              <a:rPr sz="6800"/>
              <a:t>Brain Mask Creation</a:t>
            </a:r>
          </a:p>
        </p:txBody>
      </p:sp>
      <p:pic>
        <p:nvPicPr>
          <p:cNvPr id="77" name="Screen Shot 2015-10-06 at 12.35.37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722" y="2428330"/>
            <a:ext cx="12351356" cy="704780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5440757" y="3829049"/>
            <a:ext cx="4860086" cy="863601"/>
          </a:xfrm>
          <a:prstGeom prst="rect">
            <a:avLst/>
          </a:prstGeom>
          <a:solidFill>
            <a:srgbClr val="C13521"/>
          </a:solidFill>
          <a:ln w="1016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“Diffusion Weighted Volume Masking” </a:t>
            </a:r>
          </a:p>
        </p:txBody>
      </p:sp>
      <p:pic>
        <p:nvPicPr>
          <p:cNvPr id="79" name="Picture 7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8198372">
            <a:off x="5611454" y="5226071"/>
            <a:ext cx="1742452" cy="2465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creen Shot 2015-10-06 at 1.08.01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256" y="2133293"/>
            <a:ext cx="12300288" cy="7025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1909118" y="988596"/>
            <a:ext cx="357901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the input is the DWI volume you loaded</a:t>
            </a:r>
          </a:p>
        </p:txBody>
      </p:sp>
      <p:sp>
        <p:nvSpPr>
          <p:cNvPr id="84" name="Shape 84"/>
          <p:cNvSpPr/>
          <p:nvPr/>
        </p:nvSpPr>
        <p:spPr>
          <a:xfrm>
            <a:off x="946001" y="3869828"/>
            <a:ext cx="1062981" cy="172493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161901" y="4060328"/>
            <a:ext cx="1062981" cy="441872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4454923" y="3490496"/>
            <a:ext cx="4094954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volumes as the Baseline and Mask </a:t>
            </a:r>
          </a:p>
        </p:txBody>
      </p:sp>
      <p:sp>
        <p:nvSpPr>
          <p:cNvPr id="87" name="Shape 87"/>
          <p:cNvSpPr/>
          <p:nvPr/>
        </p:nvSpPr>
        <p:spPr>
          <a:xfrm flipH="1">
            <a:off x="2282114" y="4129852"/>
            <a:ext cx="2234038" cy="286634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H="1">
            <a:off x="2062345" y="1732019"/>
            <a:ext cx="1659092" cy="208478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3209453" y="7762378"/>
            <a:ext cx="707133" cy="66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4454923" y="5662177"/>
            <a:ext cx="4094954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set best parameters here</a:t>
            </a:r>
          </a:p>
        </p:txBody>
      </p:sp>
      <p:sp>
        <p:nvSpPr>
          <p:cNvPr id="91" name="Shape 91"/>
          <p:cNvSpPr/>
          <p:nvPr/>
        </p:nvSpPr>
        <p:spPr>
          <a:xfrm flipH="1" flipV="1">
            <a:off x="1978703" y="4860144"/>
            <a:ext cx="2480145" cy="97131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63401" y="469056"/>
            <a:ext cx="6234560" cy="1015952"/>
          </a:xfrm>
          <a:prstGeom prst="rect">
            <a:avLst/>
          </a:prstGeom>
          <a:solidFill>
            <a:srgbClr val="C82506"/>
          </a:solidFill>
          <a:ln w="50800">
            <a:solidFill>
              <a:srgbClr val="C13521"/>
            </a:solidFill>
          </a:ln>
        </p:spPr>
        <p:txBody>
          <a:bodyPr/>
          <a:lstStyle>
            <a:lvl1pPr defTabSz="566674">
              <a:defRPr sz="2813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13" b="1">
                <a:solidFill>
                  <a:srgbClr val="FFFFFF"/>
                </a:solidFill>
              </a:rPr>
              <a:t>the Otsu segmentation algorithm produces a mask</a:t>
            </a:r>
          </a:p>
        </p:txBody>
      </p:sp>
      <p:pic>
        <p:nvPicPr>
          <p:cNvPr id="94" name="Screen Shot 2015-10-06 at 1.31.56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222" y="2390548"/>
            <a:ext cx="12420356" cy="708070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3978076" y="4464050"/>
            <a:ext cx="8411997" cy="11430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this mask can then be used when estimating the diffusion tensor image, in order not to estimate tensors all over the volume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 Seeding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For whole </a:t>
            </a:r>
            <a:r>
              <a:rPr lang="en-US" u="sng" dirty="0" smtClean="0"/>
              <a:t>brain </a:t>
            </a:r>
            <a:r>
              <a:rPr lang="en-US" u="sng" dirty="0" err="1" smtClean="0"/>
              <a:t>tractography</a:t>
            </a:r>
            <a:r>
              <a:rPr lang="en-US" u="sng" dirty="0" smtClean="0"/>
              <a:t> </a:t>
            </a:r>
            <a:r>
              <a:rPr lang="en-US" dirty="0" smtClean="0"/>
              <a:t>with UKF, the Otsu threshold mask is used as the brain mask.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To seed a </a:t>
            </a:r>
            <a:r>
              <a:rPr lang="en-US" u="sng" dirty="0" smtClean="0"/>
              <a:t>specific tract of interest</a:t>
            </a:r>
            <a:r>
              <a:rPr lang="en-US" dirty="0" smtClean="0"/>
              <a:t>, label maps can be drawn on either: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3200" dirty="0" smtClean="0"/>
              <a:t>DWI (output baseline volume)</a:t>
            </a:r>
          </a:p>
          <a:p>
            <a:pPr lvl="2">
              <a:spcBef>
                <a:spcPts val="0"/>
              </a:spcBef>
              <a:buFont typeface="Arial" pitchFamily="34" charset="0"/>
              <a:buChar char="•"/>
            </a:pPr>
            <a:r>
              <a:rPr lang="en-US" sz="3200" smtClean="0"/>
              <a:t>FA </a:t>
            </a:r>
            <a:r>
              <a:rPr lang="en-US" sz="3200" dirty="0" smtClean="0"/>
              <a:t>map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29185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 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FA maps can be more informative for selecting ROIs. </a:t>
            </a:r>
          </a:p>
          <a:p>
            <a:r>
              <a:rPr lang="en-US" dirty="0" smtClean="0"/>
              <a:t>For that purpose you should first estimate DTI and calculate FA map</a:t>
            </a:r>
          </a:p>
          <a:p>
            <a:r>
              <a:rPr lang="en-US" dirty="0" smtClean="0"/>
              <a:t>Although these maps are only used here for ROI selection and the model is again estimated from DWI for UKF </a:t>
            </a:r>
            <a:r>
              <a:rPr lang="en-US" dirty="0" err="1" smtClean="0"/>
              <a:t>tractography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27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 lvl="0">
              <a:defRPr sz="1800"/>
            </a:pPr>
            <a:r>
              <a:rPr sz="6200"/>
              <a:t>DWI to DTI Estimation</a:t>
            </a:r>
          </a:p>
        </p:txBody>
      </p:sp>
      <p:pic>
        <p:nvPicPr>
          <p:cNvPr id="98" name="Screen Shot 2015-10-06 at 2.06.2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196" y="2158513"/>
            <a:ext cx="12208608" cy="697544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8081566" y="3989973"/>
            <a:ext cx="2764233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this module</a:t>
            </a:r>
          </a:p>
        </p:txBody>
      </p:sp>
      <p:sp>
        <p:nvSpPr>
          <p:cNvPr id="100" name="Shape 100"/>
          <p:cNvSpPr/>
          <p:nvPr/>
        </p:nvSpPr>
        <p:spPr>
          <a:xfrm>
            <a:off x="4114800" y="5857974"/>
            <a:ext cx="1927325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 flipH="1">
            <a:off x="6173492" y="4297318"/>
            <a:ext cx="1928737" cy="1615825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>
                <a:solidFill>
                  <a:srgbClr val="CBC8C2"/>
                </a:solidFill>
              </a:rPr>
              <a:t>3D</a:t>
            </a:r>
            <a:r>
              <a:rPr sz="8000"/>
              <a:t>Slicer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2300"/>
              <a:t>The tutorial uses the 3DSlicer software (</a:t>
            </a:r>
            <a:r>
              <a:rPr sz="2300">
                <a:solidFill>
                  <a:srgbClr val="164F86"/>
                </a:solidFill>
                <a:hlinkClick r:id="rId2"/>
              </a:rPr>
              <a:t>www.slicer.org</a:t>
            </a:r>
            <a:r>
              <a:rPr sz="2300"/>
              <a:t>)</a:t>
            </a:r>
          </a:p>
        </p:txBody>
      </p:sp>
      <p:pic>
        <p:nvPicPr>
          <p:cNvPr id="41" name="pasted-image-filter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174" y="135419"/>
            <a:ext cx="1862362" cy="186236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665163" y="8687793"/>
            <a:ext cx="1124743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It is the responsibility of the user of 3DSlicer to comply with both the terms of the license and with the applicable laws, regulations and rules. Slicer is a tool for research, and is not FDA approved.</a:t>
            </a:r>
          </a:p>
        </p:txBody>
      </p:sp>
      <p:pic>
        <p:nvPicPr>
          <p:cNvPr id="7" name="Picture 3" descr="C:\Users\SONY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02" y="3233650"/>
            <a:ext cx="6407958" cy="533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 dirty="0"/>
              <a:t>Set the </a:t>
            </a:r>
            <a:r>
              <a:rPr sz="5900" dirty="0" smtClean="0"/>
              <a:t>Parameters</a:t>
            </a:r>
            <a:endParaRPr sz="5900" dirty="0"/>
          </a:p>
        </p:txBody>
      </p:sp>
      <p:pic>
        <p:nvPicPr>
          <p:cNvPr id="104" name="Screen Shot 2015-10-06 at 2.26.06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15" y="2309218"/>
            <a:ext cx="12277434" cy="7014764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128785" y="3440112"/>
            <a:ext cx="3496669" cy="2196158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657909" y="860905"/>
            <a:ext cx="4296442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Otsu Threshold Mask you already created</a:t>
            </a:r>
          </a:p>
        </p:txBody>
      </p:sp>
      <p:sp>
        <p:nvSpPr>
          <p:cNvPr id="109" name="Shape 109"/>
          <p:cNvSpPr/>
          <p:nvPr/>
        </p:nvSpPr>
        <p:spPr>
          <a:xfrm rot="10800000" flipV="1">
            <a:off x="6659650" y="7869445"/>
            <a:ext cx="353649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3200"/>
              </a:spcBef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select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WLS (</a:t>
            </a: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Weighted Least Square)</a:t>
            </a:r>
          </a:p>
        </p:txBody>
      </p:sp>
      <p:sp>
        <p:nvSpPr>
          <p:cNvPr id="110" name="Shape 110"/>
          <p:cNvSpPr/>
          <p:nvPr/>
        </p:nvSpPr>
        <p:spPr>
          <a:xfrm>
            <a:off x="10464800" y="8993584"/>
            <a:ext cx="2175821" cy="430887"/>
          </a:xfrm>
          <a:prstGeom prst="rect">
            <a:avLst/>
          </a:prstGeom>
          <a:ln w="12700">
            <a:solidFill>
              <a:srgbClr val="C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800" b="1" i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 i="0">
                <a:solidFill>
                  <a:srgbClr val="000000"/>
                </a:solidFill>
              </a:defRPr>
            </a:pPr>
            <a:r>
              <a:rPr lang="en-US" sz="2800" b="1" i="1" dirty="0" smtClean="0">
                <a:solidFill>
                  <a:srgbClr val="C82506"/>
                </a:solidFill>
              </a:rPr>
              <a:t>Click </a:t>
            </a:r>
            <a:r>
              <a:rPr sz="2800" b="1" i="1" dirty="0" smtClean="0">
                <a:solidFill>
                  <a:srgbClr val="C82506"/>
                </a:solidFill>
              </a:rPr>
              <a:t>Apply</a:t>
            </a:r>
            <a:endParaRPr sz="2800" b="1" i="1" dirty="0">
              <a:solidFill>
                <a:srgbClr val="C82506"/>
              </a:solidFill>
            </a:endParaRPr>
          </a:p>
        </p:txBody>
      </p:sp>
      <p:pic>
        <p:nvPicPr>
          <p:cNvPr id="111" name="Screen Shot 2015-10-06 at 2.32.10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567" y="1782167"/>
            <a:ext cx="6921501" cy="589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8989698" y="4061996"/>
            <a:ext cx="3406263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Output DTI Volume</a:t>
            </a:r>
          </a:p>
        </p:txBody>
      </p:sp>
      <p:sp>
        <p:nvSpPr>
          <p:cNvPr id="113" name="Shape 113"/>
          <p:cNvSpPr/>
          <p:nvPr/>
        </p:nvSpPr>
        <p:spPr>
          <a:xfrm>
            <a:off x="480698" y="5975519"/>
            <a:ext cx="3009487" cy="1015663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“Output Baseline Volume” you already created</a:t>
            </a:r>
          </a:p>
        </p:txBody>
      </p:sp>
      <p:sp>
        <p:nvSpPr>
          <p:cNvPr id="114" name="Shape 114"/>
          <p:cNvSpPr/>
          <p:nvPr/>
        </p:nvSpPr>
        <p:spPr>
          <a:xfrm flipH="1">
            <a:off x="7536959" y="4776643"/>
            <a:ext cx="2062758" cy="561083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788996" y="1605860"/>
            <a:ext cx="1682106" cy="3414912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 flipV="1">
            <a:off x="3437564" y="5738949"/>
            <a:ext cx="2226297" cy="853807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 flipH="1" flipV="1">
            <a:off x="6659650" y="6554296"/>
            <a:ext cx="1671549" cy="1334388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Status: Completed! 100%</a:t>
            </a:r>
          </a:p>
        </p:txBody>
      </p:sp>
      <p:pic>
        <p:nvPicPr>
          <p:cNvPr id="120" name="Screen Shot 2015-10-06 at 2.57.47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46" y="2295326"/>
            <a:ext cx="12326010" cy="704251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8241648" y="3793292"/>
            <a:ext cx="4038416" cy="1354217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“Output DTI Volume” as the background and “None” for foreground and label map </a:t>
            </a:r>
          </a:p>
        </p:txBody>
      </p:sp>
      <p:sp>
        <p:nvSpPr>
          <p:cNvPr id="122" name="Shape 122"/>
          <p:cNvSpPr/>
          <p:nvPr/>
        </p:nvSpPr>
        <p:spPr>
          <a:xfrm flipH="1">
            <a:off x="6478791" y="4975078"/>
            <a:ext cx="1783557" cy="151800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 lvl="0">
              <a:defRPr sz="1800"/>
            </a:pPr>
            <a:r>
              <a:rPr sz="5100"/>
              <a:t>color-coded DTI volume</a:t>
            </a:r>
          </a:p>
        </p:txBody>
      </p:sp>
      <p:pic>
        <p:nvPicPr>
          <p:cNvPr id="125" name="Screen Shot 2015-10-06 at 3.02.25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32" y="2119843"/>
            <a:ext cx="12410340" cy="709716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2361548" y="2957076"/>
            <a:ext cx="3141329" cy="1354217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if you click on the “eye” icon, you’ll have the slice in the 3D viewer</a:t>
            </a:r>
          </a:p>
        </p:txBody>
      </p:sp>
      <p:sp>
        <p:nvSpPr>
          <p:cNvPr id="127" name="Shape 127"/>
          <p:cNvSpPr/>
          <p:nvPr/>
        </p:nvSpPr>
        <p:spPr>
          <a:xfrm flipH="1">
            <a:off x="4048337" y="4383100"/>
            <a:ext cx="1" cy="215900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3575121" y="814973"/>
            <a:ext cx="6170768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browse through the DTI volume </a:t>
            </a:r>
            <a:r>
              <a:rPr sz="2200" b="1" dirty="0" smtClean="0">
                <a:solidFill>
                  <a:srgbClr val="FFFFFF"/>
                </a:solidFill>
              </a:rPr>
              <a:t>here</a:t>
            </a:r>
            <a:endParaRPr sz="2200" b="1" dirty="0">
              <a:solidFill>
                <a:srgbClr val="FFFFFF"/>
              </a:solidFill>
            </a:endParaRPr>
          </a:p>
        </p:txBody>
      </p:sp>
      <p:pic>
        <p:nvPicPr>
          <p:cNvPr id="130" name="Screen Shot 2015-10-06 at 3.05.43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83" y="2326691"/>
            <a:ext cx="12170754" cy="695381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 flipH="1">
            <a:off x="8021686" y="1222727"/>
            <a:ext cx="1223572" cy="1476233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Diffusion Tensor Scalar Measurements; FA</a:t>
            </a:r>
          </a:p>
        </p:txBody>
      </p:sp>
      <p:pic>
        <p:nvPicPr>
          <p:cNvPr id="134" name="Screen Shot 2015-10-06 at 3.16.30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24" y="2261378"/>
            <a:ext cx="12456250" cy="7110444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7340601" y="3581400"/>
            <a:ext cx="3495380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module </a:t>
            </a:r>
          </a:p>
        </p:txBody>
      </p:sp>
      <p:sp>
        <p:nvSpPr>
          <p:cNvPr id="136" name="Shape 136"/>
          <p:cNvSpPr/>
          <p:nvPr/>
        </p:nvSpPr>
        <p:spPr>
          <a:xfrm flipH="1">
            <a:off x="5888713" y="3926983"/>
            <a:ext cx="2408857" cy="1723094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creen Shot 2015-10-06 at 3.21.15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87" y="2170146"/>
            <a:ext cx="12400548" cy="7085105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825500" y="4051448"/>
            <a:ext cx="1692474" cy="268487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648966" y="4584848"/>
            <a:ext cx="1692474" cy="268487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4493507" y="1195973"/>
            <a:ext cx="5134419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Output Scalar Volume (FA)</a:t>
            </a:r>
          </a:p>
        </p:txBody>
      </p:sp>
      <p:sp>
        <p:nvSpPr>
          <p:cNvPr id="142" name="Shape 142"/>
          <p:cNvSpPr/>
          <p:nvPr/>
        </p:nvSpPr>
        <p:spPr>
          <a:xfrm flipH="1">
            <a:off x="2478290" y="1580460"/>
            <a:ext cx="2678114" cy="242013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035101" y="7770069"/>
            <a:ext cx="761307" cy="73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254500" y="2736850"/>
            <a:ext cx="3487738" cy="909737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4737100" y="792757"/>
            <a:ext cx="4415185" cy="761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Editor </a:t>
            </a:r>
            <a:r>
              <a:rPr sz="2200" b="1" dirty="0" smtClean="0">
                <a:solidFill>
                  <a:srgbClr val="FFFFFF"/>
                </a:solidFill>
              </a:rPr>
              <a:t>Module</a:t>
            </a:r>
            <a:endParaRPr sz="2200" b="1" dirty="0">
              <a:solidFill>
                <a:srgbClr val="FFFFFF"/>
              </a:solidFill>
            </a:endParaRPr>
          </a:p>
        </p:txBody>
      </p:sp>
      <p:pic>
        <p:nvPicPr>
          <p:cNvPr id="147" name="Screen Shot 2015-10-06 at 3.29.18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04" y="2274512"/>
            <a:ext cx="12426447" cy="708417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372989" y="3226196"/>
            <a:ext cx="1808411" cy="30802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 flipH="1">
            <a:off x="3230418" y="1550546"/>
            <a:ext cx="3953819" cy="171182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1536700" y="278209"/>
            <a:ext cx="6486674" cy="127119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to be able to select ROI for CC as an example, select sagittal view (yellow slice only</a:t>
            </a:r>
            <a:r>
              <a:rPr sz="2200" b="1" dirty="0" smtClean="0">
                <a:solidFill>
                  <a:srgbClr val="FFFFFF"/>
                </a:solidFill>
              </a:rPr>
              <a:t>)</a:t>
            </a:r>
            <a:endParaRPr sz="2200" b="1" dirty="0">
              <a:solidFill>
                <a:srgbClr val="FFFFFF"/>
              </a:solidFill>
            </a:endParaRPr>
          </a:p>
        </p:txBody>
      </p:sp>
      <p:pic>
        <p:nvPicPr>
          <p:cNvPr id="152" name="Screen Shot 2015-10-06 at 3.31.05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33" y="2108786"/>
            <a:ext cx="12448380" cy="711243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5053507" y="3759596"/>
            <a:ext cx="1552774" cy="23182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3166668" y="1509023"/>
            <a:ext cx="1809653" cy="2326878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 lvl="0">
              <a:defRPr sz="1800"/>
            </a:pPr>
            <a:r>
              <a:rPr sz="6700"/>
              <a:t>ROI Definiton</a:t>
            </a:r>
          </a:p>
        </p:txBody>
      </p:sp>
      <p:pic>
        <p:nvPicPr>
          <p:cNvPr id="157" name="Screen Shot 2015-10-06 at 3.42.06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94" y="2285409"/>
            <a:ext cx="12372054" cy="706238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3960124" y="3141770"/>
            <a:ext cx="437404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“</a:t>
            </a:r>
            <a:r>
              <a:rPr sz="2200" b="1" dirty="0" err="1">
                <a:solidFill>
                  <a:srgbClr val="FFFFFF"/>
                </a:solidFill>
              </a:rPr>
              <a:t>DrawEffect</a:t>
            </a:r>
            <a:r>
              <a:rPr sz="2200" b="1" dirty="0">
                <a:solidFill>
                  <a:srgbClr val="FFFFFF"/>
                </a:solidFill>
              </a:rPr>
              <a:t>” tool and mark the contour of CC</a:t>
            </a:r>
          </a:p>
        </p:txBody>
      </p:sp>
      <p:sp>
        <p:nvSpPr>
          <p:cNvPr id="159" name="Shape 159"/>
          <p:cNvSpPr/>
          <p:nvPr/>
        </p:nvSpPr>
        <p:spPr>
          <a:xfrm>
            <a:off x="848667" y="4786758"/>
            <a:ext cx="371724" cy="354609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 flipH="1">
            <a:off x="1227819" y="3321848"/>
            <a:ext cx="2732305" cy="161457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5683750" y="3818878"/>
            <a:ext cx="781432" cy="1263837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>
                <a:solidFill>
                  <a:srgbClr val="CBC8C2"/>
                </a:solidFill>
              </a:rPr>
              <a:t>3D</a:t>
            </a:r>
            <a:r>
              <a:rPr sz="8000"/>
              <a:t>Slicer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6514852" cy="6286500"/>
          </a:xfrm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3000"/>
              <a:t>An </a:t>
            </a:r>
            <a:r>
              <a:rPr sz="3000">
                <a:solidFill>
                  <a:srgbClr val="773F9B"/>
                </a:solidFill>
              </a:rPr>
              <a:t>end-user</a:t>
            </a:r>
            <a:r>
              <a:rPr sz="3000"/>
              <a:t> application for image analysis</a:t>
            </a:r>
          </a:p>
          <a:p>
            <a:pPr marL="571499" lvl="0" indent="-571499">
              <a:defRPr sz="1800"/>
            </a:pPr>
            <a:r>
              <a:rPr sz="3000"/>
              <a:t>An </a:t>
            </a:r>
            <a:r>
              <a:rPr sz="3000">
                <a:solidFill>
                  <a:srgbClr val="773F9B"/>
                </a:solidFill>
              </a:rPr>
              <a:t>open-source</a:t>
            </a:r>
            <a:r>
              <a:rPr sz="3000"/>
              <a:t> environment for software development</a:t>
            </a:r>
          </a:p>
          <a:p>
            <a:pPr marL="571499" lvl="0" indent="-571499">
              <a:defRPr sz="1800"/>
            </a:pPr>
            <a:r>
              <a:rPr sz="3000"/>
              <a:t>A software platform that is both </a:t>
            </a:r>
            <a:r>
              <a:rPr sz="3000">
                <a:solidFill>
                  <a:srgbClr val="773F9B"/>
                </a:solidFill>
              </a:rPr>
              <a:t>easy to use</a:t>
            </a:r>
            <a:r>
              <a:rPr sz="3000"/>
              <a:t> for clinical researchers and </a:t>
            </a:r>
            <a:r>
              <a:rPr sz="3000">
                <a:solidFill>
                  <a:srgbClr val="773F9B"/>
                </a:solidFill>
              </a:rPr>
              <a:t>easy to extend</a:t>
            </a:r>
            <a:r>
              <a:rPr sz="3000"/>
              <a:t> for programmers</a:t>
            </a:r>
          </a:p>
        </p:txBody>
      </p:sp>
      <p:pic>
        <p:nvPicPr>
          <p:cNvPr id="47" name="pasted-image-filte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74" y="148119"/>
            <a:ext cx="1862362" cy="186236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2087308" y="9058579"/>
            <a:ext cx="837636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3D Slicer is a multi-institution effort supported by the National Institutes of Health.</a:t>
            </a:r>
          </a:p>
        </p:txBody>
      </p:sp>
      <p:pic>
        <p:nvPicPr>
          <p:cNvPr id="7" name="Picture 2" descr="C:\Users\SONY\Desktop\tileshop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396" y="2438400"/>
            <a:ext cx="3738545" cy="553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32295" y="8157724"/>
            <a:ext cx="25327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[Chen et al, 2015]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3766864" y="691108"/>
            <a:ext cx="5471072" cy="1201192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/>
          <a:p>
            <a:pPr lvl="0"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press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enter </a:t>
            </a:r>
            <a:endParaRPr sz="22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repeat this for 3 adjacent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slices</a:t>
            </a:r>
            <a:endParaRPr sz="22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64" name="Screen Shot 2015-10-06 at 3.48.26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29" y="2279059"/>
            <a:ext cx="12394302" cy="7075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 Shot 2015-10-06 at 3.48.26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011" y="2350647"/>
            <a:ext cx="12143485" cy="693190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598830" y="3995886"/>
            <a:ext cx="2502997" cy="374502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1541892" y="819150"/>
            <a:ext cx="5722277" cy="8128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label map containing the corpus callosum is created</a:t>
            </a:r>
          </a:p>
        </p:txBody>
      </p:sp>
      <p:sp>
        <p:nvSpPr>
          <p:cNvPr id="169" name="Shape 169"/>
          <p:cNvSpPr/>
          <p:nvPr/>
        </p:nvSpPr>
        <p:spPr>
          <a:xfrm flipH="1">
            <a:off x="2503939" y="1575531"/>
            <a:ext cx="2093335" cy="234227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smtClean="0"/>
              <a:t> The module can use different methods:</a:t>
            </a:r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1-Tensor </a:t>
            </a:r>
            <a:r>
              <a:rPr lang="en-US" sz="3200" dirty="0" err="1" smtClean="0"/>
              <a:t>tractography</a:t>
            </a:r>
            <a:r>
              <a:rPr lang="en-US" sz="3200" dirty="0"/>
              <a:t> </a:t>
            </a:r>
            <a:r>
              <a:rPr lang="en-US" sz="2400" dirty="0" smtClean="0"/>
              <a:t>(single fiber model)</a:t>
            </a:r>
            <a:endParaRPr lang="en-US" sz="3200" dirty="0"/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2-Tensor </a:t>
            </a:r>
            <a:r>
              <a:rPr lang="en-US" sz="3200" dirty="0" err="1" smtClean="0"/>
              <a:t>tractography</a:t>
            </a:r>
            <a:r>
              <a:rPr lang="en-US" sz="3200" dirty="0"/>
              <a:t> </a:t>
            </a:r>
            <a:r>
              <a:rPr lang="en-US" sz="2400" dirty="0" smtClean="0"/>
              <a:t>(crossing fiber model)</a:t>
            </a:r>
            <a:endParaRPr lang="en-US" sz="3200" dirty="0" smtClean="0"/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NODDI </a:t>
            </a:r>
            <a:r>
              <a:rPr lang="en-US" sz="3200" dirty="0" smtClean="0"/>
              <a:t>(</a:t>
            </a:r>
            <a:r>
              <a:rPr lang="en-US" sz="2400" dirty="0" smtClean="0"/>
              <a:t>estimates microstructural complexity </a:t>
            </a:r>
            <a:r>
              <a:rPr lang="en-US" sz="2400" smtClean="0"/>
              <a:t>of dendrites </a:t>
            </a:r>
            <a:r>
              <a:rPr lang="en-US" sz="2400" dirty="0" smtClean="0"/>
              <a:t>and axons</a:t>
            </a:r>
            <a:r>
              <a:rPr lang="en-US" sz="3200" dirty="0" smtClean="0"/>
              <a:t>)</a:t>
            </a:r>
            <a:endParaRPr lang="en-US" sz="3200" dirty="0" smtClean="0"/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endParaRPr lang="en-US" sz="3200" dirty="0"/>
          </a:p>
          <a:p>
            <a:pPr>
              <a:spcBef>
                <a:spcPts val="1800"/>
              </a:spcBef>
              <a:buFont typeface="Wingdings" pitchFamily="2" charset="2"/>
              <a:buChar char="v"/>
            </a:pPr>
            <a:r>
              <a:rPr lang="en-US" sz="2800" dirty="0" smtClean="0"/>
              <a:t>The module can add a term for the </a:t>
            </a:r>
            <a:r>
              <a:rPr lang="en-US" sz="2800" dirty="0"/>
              <a:t>f</a:t>
            </a:r>
            <a:r>
              <a:rPr lang="en-US" sz="2800" dirty="0" smtClean="0"/>
              <a:t>ree water model. This model tries to separate the signal from partial </a:t>
            </a:r>
            <a:r>
              <a:rPr lang="en-US" sz="2800" dirty="0" err="1" smtClean="0"/>
              <a:t>voluming</a:t>
            </a:r>
            <a:r>
              <a:rPr lang="en-US" sz="2800" dirty="0" smtClean="0"/>
              <a:t> with cerebrospinal fluid.</a:t>
            </a:r>
          </a:p>
        </p:txBody>
      </p:sp>
    </p:spTree>
    <p:extLst>
      <p:ext uri="{BB962C8B-B14F-4D97-AF65-F5344CB8AC3E}">
        <p14:creationId xmlns:p14="http://schemas.microsoft.com/office/powerpoint/2010/main" val="3971872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4600"/>
              <a:t>UKF Tractography Module</a:t>
            </a:r>
          </a:p>
        </p:txBody>
      </p:sp>
      <p:pic>
        <p:nvPicPr>
          <p:cNvPr id="176" name="Screen Shot 2015-10-06 at 4.23.21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127" y="2486973"/>
            <a:ext cx="12139379" cy="6916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 Shot 2015-10-06 at 4.56.33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331" y="3300045"/>
            <a:ext cx="8212179" cy="335669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1325992" y="1517650"/>
            <a:ext cx="5722277" cy="8128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label map as seeds for </a:t>
            </a:r>
            <a:r>
              <a:rPr sz="2200" b="1" dirty="0" err="1">
                <a:solidFill>
                  <a:srgbClr val="FFFFFF"/>
                </a:solidFill>
              </a:rPr>
              <a:t>tractography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906892" y="6978650"/>
            <a:ext cx="5079588" cy="8128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select the Otsu Mask to confine the tractography </a:t>
            </a:r>
          </a:p>
        </p:txBody>
      </p:sp>
      <p:sp>
        <p:nvSpPr>
          <p:cNvPr id="181" name="Shape 181"/>
          <p:cNvSpPr/>
          <p:nvPr/>
        </p:nvSpPr>
        <p:spPr>
          <a:xfrm>
            <a:off x="7998865" y="8040574"/>
            <a:ext cx="3319200" cy="4826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create new FiberBundle </a:t>
            </a:r>
          </a:p>
        </p:txBody>
      </p:sp>
      <p:sp>
        <p:nvSpPr>
          <p:cNvPr id="182" name="Shape 182"/>
          <p:cNvSpPr/>
          <p:nvPr/>
        </p:nvSpPr>
        <p:spPr>
          <a:xfrm>
            <a:off x="5483279" y="2349554"/>
            <a:ext cx="887216" cy="2634805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flipV="1">
            <a:off x="2738343" y="5976297"/>
            <a:ext cx="2130624" cy="1001962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 flipH="1" flipV="1">
            <a:off x="7027768" y="6413462"/>
            <a:ext cx="2521050" cy="1627112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9" name="Shape 179"/>
          <p:cNvSpPr/>
          <p:nvPr/>
        </p:nvSpPr>
        <p:spPr>
          <a:xfrm>
            <a:off x="7721600" y="2923004"/>
            <a:ext cx="3873731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</a:t>
            </a:r>
            <a:r>
              <a:rPr lang="en-US" sz="2200" b="1" dirty="0" smtClean="0">
                <a:solidFill>
                  <a:srgbClr val="FFFFFF"/>
                </a:solidFill>
              </a:rPr>
              <a:t>number of the </a:t>
            </a:r>
            <a:r>
              <a:rPr sz="2200" b="1" dirty="0" smtClean="0">
                <a:solidFill>
                  <a:srgbClr val="FFFFFF"/>
                </a:solidFill>
              </a:rPr>
              <a:t>label map</a:t>
            </a:r>
            <a:r>
              <a:rPr lang="en-US" sz="2200" b="1" dirty="0" smtClean="0">
                <a:solidFill>
                  <a:srgbClr val="FFFFFF"/>
                </a:solidFill>
              </a:rPr>
              <a:t> 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0" name="Shape 184"/>
          <p:cNvSpPr/>
          <p:nvPr/>
        </p:nvSpPr>
        <p:spPr>
          <a:xfrm flipH="1">
            <a:off x="7340598" y="3600112"/>
            <a:ext cx="3809999" cy="1886288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NY\Desktop\Untitled4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524252"/>
            <a:ext cx="12823012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88"/>
          <p:cNvSpPr/>
          <p:nvPr/>
        </p:nvSpPr>
        <p:spPr>
          <a:xfrm>
            <a:off x="7950200" y="1185372"/>
            <a:ext cx="4419600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for bigger voxels, use higher number of seeds per voxel 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7" name="Shape 188"/>
          <p:cNvSpPr/>
          <p:nvPr/>
        </p:nvSpPr>
        <p:spPr>
          <a:xfrm>
            <a:off x="2997200" y="2465973"/>
            <a:ext cx="7070846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To increase seeding sensitivity, lower seed FA (0.15)</a:t>
            </a:r>
            <a:endParaRPr sz="2200" b="1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74400" y="1862480"/>
            <a:ext cx="914400" cy="2328520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188"/>
          <p:cNvSpPr/>
          <p:nvPr/>
        </p:nvSpPr>
        <p:spPr>
          <a:xfrm>
            <a:off x="3102096" y="7679323"/>
            <a:ext cx="4419600" cy="1015663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To track further, lower terminating FA (0.1) and GA (0.075)</a:t>
            </a:r>
            <a:endParaRPr sz="2200" b="1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21696" y="6229352"/>
            <a:ext cx="3857504" cy="1449971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7493000" y="2804527"/>
            <a:ext cx="4038600" cy="2072275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V="1">
            <a:off x="7493000" y="5562600"/>
            <a:ext cx="4038600" cy="2116723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17496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 Shot 2015-10-06 at 6.00.49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800" y="419199"/>
            <a:ext cx="6858001" cy="758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0" y="8671445"/>
            <a:ext cx="8026400" cy="877163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600"/>
              </a:spcBef>
              <a:defRPr sz="1800"/>
            </a:pPr>
            <a:r>
              <a:rPr sz="2800" dirty="0"/>
              <a:t>find out more details at:</a:t>
            </a:r>
          </a:p>
          <a:p>
            <a:pPr lvl="2">
              <a:spcBef>
                <a:spcPts val="600"/>
              </a:spcBef>
              <a:defRPr sz="1800"/>
            </a:pPr>
            <a:r>
              <a:rPr sz="2400" u="sng" dirty="0">
                <a:solidFill>
                  <a:srgbClr val="002452"/>
                </a:solidFill>
                <a:hlinkClick r:id="rId3"/>
              </a:rPr>
              <a:t>Documentation/Nightly/Modules/</a:t>
            </a:r>
            <a:r>
              <a:rPr sz="2400" u="sng" dirty="0" err="1">
                <a:solidFill>
                  <a:srgbClr val="002452"/>
                </a:solidFill>
                <a:hlinkClick r:id="rId3"/>
              </a:rPr>
              <a:t>UKFTractography</a:t>
            </a:r>
            <a:endParaRPr sz="2400" u="sng" dirty="0">
              <a:solidFill>
                <a:srgbClr val="002452"/>
              </a:solidFill>
              <a:hlinkClick r:id="rId3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1778000" y="1377874"/>
            <a:ext cx="2506438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Set other</a:t>
            </a:r>
            <a:r>
              <a:rPr sz="2200" b="1" dirty="0" smtClean="0">
                <a:solidFill>
                  <a:srgbClr val="FFFFFF"/>
                </a:solidFill>
              </a:rPr>
              <a:t> </a:t>
            </a:r>
            <a:r>
              <a:rPr lang="en-US" sz="2200" b="1" dirty="0" smtClean="0">
                <a:solidFill>
                  <a:srgbClr val="FFFFFF"/>
                </a:solidFill>
              </a:rPr>
              <a:t>p</a:t>
            </a:r>
            <a:r>
              <a:rPr sz="2200" b="1" dirty="0" smtClean="0">
                <a:solidFill>
                  <a:srgbClr val="FFFFFF"/>
                </a:solidFill>
              </a:rPr>
              <a:t>arameters</a:t>
            </a:r>
            <a:r>
              <a:rPr lang="en-US" sz="2200" b="1" dirty="0" smtClean="0">
                <a:solidFill>
                  <a:srgbClr val="FFFFFF"/>
                </a:solidFill>
              </a:rPr>
              <a:t> here</a:t>
            </a:r>
            <a:r>
              <a:rPr sz="2200" b="1" dirty="0" smtClean="0">
                <a:solidFill>
                  <a:srgbClr val="FFFFFF"/>
                </a:solidFill>
              </a:rPr>
              <a:t>: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 flipV="1">
            <a:off x="5054600" y="291629"/>
            <a:ext cx="1" cy="770947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 flipV="1">
            <a:off x="4087753" y="1468535"/>
            <a:ext cx="966845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5054600" y="291628"/>
            <a:ext cx="316011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5054599" y="8022268"/>
            <a:ext cx="316011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9" name="Shape 110"/>
          <p:cNvSpPr/>
          <p:nvPr/>
        </p:nvSpPr>
        <p:spPr>
          <a:xfrm>
            <a:off x="10585451" y="8022268"/>
            <a:ext cx="2175821" cy="430887"/>
          </a:xfrm>
          <a:prstGeom prst="rect">
            <a:avLst/>
          </a:prstGeom>
          <a:ln w="12700">
            <a:solidFill>
              <a:srgbClr val="C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800" b="1" i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 i="0">
                <a:solidFill>
                  <a:srgbClr val="000000"/>
                </a:solidFill>
              </a:defRPr>
            </a:pPr>
            <a:r>
              <a:rPr lang="en-US" sz="2800" b="1" i="1" dirty="0" smtClean="0">
                <a:solidFill>
                  <a:srgbClr val="C82506"/>
                </a:solidFill>
              </a:rPr>
              <a:t>Click </a:t>
            </a:r>
            <a:r>
              <a:rPr sz="2800" b="1" i="1" dirty="0" smtClean="0">
                <a:solidFill>
                  <a:srgbClr val="C82506"/>
                </a:solidFill>
              </a:rPr>
              <a:t>Apply</a:t>
            </a:r>
            <a:endParaRPr sz="2800" b="1" i="1" dirty="0">
              <a:solidFill>
                <a:srgbClr val="C82506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952500" y="2667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Corpus Callosum</a:t>
            </a:r>
          </a:p>
        </p:txBody>
      </p:sp>
      <p:pic>
        <p:nvPicPr>
          <p:cNvPr id="195" name="Screen Shot 2015-10-06 at 6.17.51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211" y="2193275"/>
            <a:ext cx="12472378" cy="7119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Conclusion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 dirty="0"/>
              <a:t>This tutorial, helps you to load diffusion data, run the tensor estimation, calculate scalar measurements, and define ROIs to finally be able to run UKF </a:t>
            </a:r>
            <a:r>
              <a:rPr sz="3600" dirty="0" err="1"/>
              <a:t>tractography</a:t>
            </a:r>
            <a:r>
              <a:rPr sz="3600" dirty="0"/>
              <a:t>.</a:t>
            </a:r>
          </a:p>
          <a:p>
            <a:pPr lvl="0">
              <a:defRPr sz="1800"/>
            </a:pPr>
            <a:endParaRPr sz="3600" dirty="0"/>
          </a:p>
          <a:p>
            <a:pPr lvl="0">
              <a:defRPr sz="1800"/>
            </a:pPr>
            <a:r>
              <a:rPr sz="3600" dirty="0"/>
              <a:t>contact:  </a:t>
            </a:r>
            <a:r>
              <a:rPr sz="3600" dirty="0">
                <a:solidFill>
                  <a:srgbClr val="164F86"/>
                </a:solidFill>
                <a:hlinkClick r:id="rId2"/>
              </a:rPr>
              <a:t>yogesh@bwh.harvard.edu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Acknowledgments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xfrm>
            <a:off x="787400" y="2590800"/>
            <a:ext cx="11341100" cy="62865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U01CA199459, </a:t>
            </a:r>
            <a:r>
              <a:rPr lang="en-US" sz="2000" dirty="0"/>
              <a:t>Open Source Diffusion MRI Technology For Brain Cancer Research</a:t>
            </a:r>
          </a:p>
          <a:p>
            <a:r>
              <a:rPr lang="en-US" dirty="0"/>
              <a:t>P41EB015898,  </a:t>
            </a:r>
            <a:r>
              <a:rPr lang="en-US" sz="2000" dirty="0"/>
              <a:t>National Center for Image Guided Therapy (</a:t>
            </a:r>
            <a:r>
              <a:rPr lang="en-US" sz="2000" dirty="0" smtClean="0"/>
              <a:t>NCIGT)</a:t>
            </a:r>
          </a:p>
          <a:p>
            <a:r>
              <a:rPr lang="en-US" dirty="0" smtClean="0"/>
              <a:t>P41EB015902</a:t>
            </a:r>
            <a:r>
              <a:rPr lang="en-US" dirty="0"/>
              <a:t>, </a:t>
            </a:r>
            <a:r>
              <a:rPr lang="en-US" sz="2000" dirty="0" err="1"/>
              <a:t>Neuroimage</a:t>
            </a:r>
            <a:r>
              <a:rPr lang="en-US" sz="2000" dirty="0"/>
              <a:t> Analysis </a:t>
            </a:r>
            <a:r>
              <a:rPr lang="en-US" sz="2000" dirty="0" smtClean="0"/>
              <a:t>Center (NAC)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 lvl="0"/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UKF Installation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3D Slicer now supports </a:t>
            </a:r>
            <a:r>
              <a:rPr sz="3600" u="sng"/>
              <a:t>plug-ins/extensions</a:t>
            </a:r>
            <a:r>
              <a:rPr sz="3600"/>
              <a:t> that are available for download from an extension server. Extensions allow end-users to selectively install features that are useful for them.</a:t>
            </a:r>
          </a:p>
          <a:p>
            <a:pPr lvl="0">
              <a:defRPr sz="1800"/>
            </a:pPr>
            <a:r>
              <a:rPr sz="3600"/>
              <a:t>UKF tractography can be installed on Slicer using “Extension Manager”.</a:t>
            </a:r>
          </a:p>
          <a:p>
            <a:pPr lvl="0">
              <a:defRPr sz="1800"/>
            </a:pPr>
            <a:r>
              <a:rPr sz="3600"/>
              <a:t>Instructions: </a:t>
            </a:r>
            <a:r>
              <a:rPr sz="3600">
                <a:solidFill>
                  <a:srgbClr val="164F86"/>
                </a:solidFill>
                <a:hlinkClick r:id="rId2"/>
              </a:rPr>
              <a:t>Extension Manager Wiki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Unscented </a:t>
            </a:r>
            <a:r>
              <a:rPr lang="en-US" u="sng" dirty="0" err="1" smtClean="0"/>
              <a:t>Kalman</a:t>
            </a:r>
            <a:r>
              <a:rPr lang="en-US" u="sng" dirty="0" smtClean="0"/>
              <a:t> Filter </a:t>
            </a:r>
            <a:r>
              <a:rPr lang="en-US" u="sng" dirty="0" err="1" smtClean="0"/>
              <a:t>tractography</a:t>
            </a:r>
            <a:r>
              <a:rPr lang="en-US" u="sng" dirty="0" smtClean="0"/>
              <a:t> method:</a:t>
            </a:r>
            <a:endParaRPr lang="en-US" sz="3200" u="sng" dirty="0"/>
          </a:p>
          <a:p>
            <a:pPr lvl="1"/>
            <a:r>
              <a:rPr lang="en-US" sz="3200" dirty="0" smtClean="0"/>
              <a:t>Simultaneous model estimation and </a:t>
            </a:r>
            <a:r>
              <a:rPr lang="en-US" sz="3200" dirty="0" err="1" smtClean="0"/>
              <a:t>tractography</a:t>
            </a:r>
            <a:endParaRPr lang="en-US" sz="3200" dirty="0" smtClean="0"/>
          </a:p>
          <a:p>
            <a:pPr lvl="1"/>
            <a:r>
              <a:rPr lang="en-US" sz="3200" dirty="0" smtClean="0"/>
              <a:t>The diffusion model is fit to the data </a:t>
            </a:r>
            <a:r>
              <a:rPr lang="en-US" sz="3200" u="sng" dirty="0" smtClean="0"/>
              <a:t>during</a:t>
            </a:r>
            <a:r>
              <a:rPr lang="en-US" sz="3200" dirty="0" smtClean="0"/>
              <a:t>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not before.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384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UKF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UKF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may detect more fibers comparing to single-tensor streamline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(Slicer default method), especially in edematous areas.</a:t>
            </a:r>
          </a:p>
          <a:p>
            <a:r>
              <a:rPr lang="en-US" sz="3200" dirty="0" smtClean="0"/>
              <a:t>For example: The UKF two-tensor model traces a larger volume </a:t>
            </a:r>
            <a:r>
              <a:rPr lang="en-US" sz="3200" dirty="0" err="1" smtClean="0"/>
              <a:t>arcuate</a:t>
            </a:r>
            <a:r>
              <a:rPr lang="en-US" sz="3200" dirty="0" smtClean="0"/>
              <a:t> fasciculus in the setting of edema.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3600" y="8763000"/>
            <a:ext cx="25327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[Chen et al, 2015]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99" y="5867400"/>
            <a:ext cx="4369701" cy="363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937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Unscented Kalman Filter Tractography</a:t>
            </a:r>
          </a:p>
        </p:txBody>
      </p:sp>
      <p:sp>
        <p:nvSpPr>
          <p:cNvPr id="172" name="Shape 172"/>
          <p:cNvSpPr/>
          <p:nvPr/>
        </p:nvSpPr>
        <p:spPr>
          <a:xfrm>
            <a:off x="2667322" y="8517160"/>
            <a:ext cx="7670156" cy="802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defTabSz="457200">
              <a:defRPr sz="1800"/>
            </a:pPr>
            <a:r>
              <a:rPr sz="2400" u="sng">
                <a:latin typeface="Arial"/>
                <a:ea typeface="Arial"/>
                <a:cs typeface="Arial"/>
                <a:sym typeface="Arial"/>
                <a:hlinkClick r:id="rId2"/>
              </a:rPr>
              <a:t>Neural Tractography Using an Unscented Kalman Filter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defRPr sz="1800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[Malcom et al., 2009]</a:t>
            </a:r>
          </a:p>
        </p:txBody>
      </p:sp>
      <p:pic>
        <p:nvPicPr>
          <p:cNvPr id="173" name="Screen Shot 2015-10-13 at 3.22.50 PM-enhanced.png"/>
          <p:cNvPicPr/>
          <p:nvPr/>
        </p:nvPicPr>
        <p:blipFill>
          <a:blip r:embed="rId3">
            <a:extLst/>
          </a:blip>
          <a:srcRect b="43934"/>
          <a:stretch>
            <a:fillRect/>
          </a:stretch>
        </p:blipFill>
        <p:spPr>
          <a:xfrm>
            <a:off x="1054100" y="3200400"/>
            <a:ext cx="11074400" cy="41724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39492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Before getting started…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2700"/>
              <a:t>take a look at: </a:t>
            </a:r>
            <a:r>
              <a:rPr sz="2700">
                <a:solidFill>
                  <a:srgbClr val="164F86"/>
                </a:solidFill>
                <a:hlinkClick r:id="rId2"/>
              </a:rPr>
              <a:t>Diffusion Tensor Imaging Tutorial</a:t>
            </a:r>
            <a:r>
              <a:rPr sz="2700"/>
              <a:t> </a:t>
            </a:r>
          </a:p>
        </p:txBody>
      </p:sp>
      <p:pic>
        <p:nvPicPr>
          <p:cNvPr id="56" name="Screen Shot 2015-10-01 at 12.33.35 PM-enhanc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5167" y="3792240"/>
            <a:ext cx="6674466" cy="473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 smtClean="0"/>
              <a:t>D</a:t>
            </a:r>
            <a:r>
              <a:rPr lang="en-US" sz="8000" dirty="0" smtClean="0"/>
              <a:t>W</a:t>
            </a:r>
            <a:r>
              <a:rPr sz="8000" dirty="0" smtClean="0"/>
              <a:t>I </a:t>
            </a:r>
            <a:r>
              <a:rPr sz="8000" dirty="0"/>
              <a:t>Dataset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Download the data at: </a:t>
            </a:r>
            <a:r>
              <a:rPr sz="3600" dirty="0" smtClean="0">
                <a:solidFill>
                  <a:srgbClr val="164F86"/>
                </a:solidFill>
                <a:hlinkClick r:id="rId2"/>
              </a:rPr>
              <a:t>D</a:t>
            </a:r>
            <a:r>
              <a:rPr lang="en-US" sz="3600" dirty="0" smtClean="0">
                <a:solidFill>
                  <a:srgbClr val="164F86"/>
                </a:solidFill>
                <a:hlinkClick r:id="rId2"/>
              </a:rPr>
              <a:t>W</a:t>
            </a:r>
            <a:r>
              <a:rPr sz="3600" dirty="0" smtClean="0">
                <a:solidFill>
                  <a:srgbClr val="164F86"/>
                </a:solidFill>
                <a:hlinkClick r:id="rId2"/>
              </a:rPr>
              <a:t>I </a:t>
            </a:r>
            <a:r>
              <a:rPr sz="3600" dirty="0">
                <a:solidFill>
                  <a:srgbClr val="164F86"/>
                </a:solidFill>
                <a:hlinkClick r:id="rId2"/>
              </a:rPr>
              <a:t>Dataset</a:t>
            </a:r>
            <a:endParaRPr sz="3600" dirty="0"/>
          </a:p>
          <a:p>
            <a:pPr lvl="0">
              <a:defRPr sz="1800"/>
            </a:pPr>
            <a:r>
              <a:rPr sz="3600" dirty="0"/>
              <a:t>The Diffusion Weighted Imaging (DWI) dataset is composed of :</a:t>
            </a:r>
          </a:p>
          <a:p>
            <a:pPr marL="1016000" lvl="1" indent="-571500">
              <a:spcBef>
                <a:spcPts val="1300"/>
              </a:spcBef>
              <a:defRPr sz="1800"/>
            </a:pPr>
            <a:r>
              <a:rPr sz="2300" dirty="0"/>
              <a:t>1 volume acquired without diffusion-sensitizing gradient</a:t>
            </a:r>
          </a:p>
          <a:p>
            <a:pPr marL="1016000" lvl="1" indent="-571500">
              <a:spcBef>
                <a:spcPts val="1300"/>
              </a:spcBef>
              <a:defRPr sz="1800"/>
            </a:pPr>
            <a:r>
              <a:rPr sz="2300" dirty="0"/>
              <a:t>41 volumes acquired with 41 different diffusion-sensitizing gradient directions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847</Words>
  <Application>Microsoft Office PowerPoint</Application>
  <PresentationFormat>Custom</PresentationFormat>
  <Paragraphs>117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White</vt:lpstr>
      <vt:lpstr>UKF Tractography Tutorial</vt:lpstr>
      <vt:lpstr>3DSlicer</vt:lpstr>
      <vt:lpstr>3DSlicer</vt:lpstr>
      <vt:lpstr>UKF Installation</vt:lpstr>
      <vt:lpstr>UKF Tractography</vt:lpstr>
      <vt:lpstr>Why UKF</vt:lpstr>
      <vt:lpstr>Unscented Kalman Filter Tractography</vt:lpstr>
      <vt:lpstr>Before getting started…</vt:lpstr>
      <vt:lpstr>DWI Dataset</vt:lpstr>
      <vt:lpstr>Start Slicer</vt:lpstr>
      <vt:lpstr>Load the data</vt:lpstr>
      <vt:lpstr>There you go…!</vt:lpstr>
      <vt:lpstr>Main Steps</vt:lpstr>
      <vt:lpstr>Brain Mask Creation</vt:lpstr>
      <vt:lpstr>PowerPoint Presentation</vt:lpstr>
      <vt:lpstr>the Otsu segmentation algorithm produces a mask</vt:lpstr>
      <vt:lpstr>Tract Seeding</vt:lpstr>
      <vt:lpstr>Tract Selection</vt:lpstr>
      <vt:lpstr>DWI to DTI Estimation</vt:lpstr>
      <vt:lpstr>Set the Parameters</vt:lpstr>
      <vt:lpstr>PowerPoint Presentation</vt:lpstr>
      <vt:lpstr>Status: Completed! 100%</vt:lpstr>
      <vt:lpstr>color-coded DTI volume</vt:lpstr>
      <vt:lpstr>PowerPoint Presentation</vt:lpstr>
      <vt:lpstr>Diffusion Tensor Scalar Measurements; FA</vt:lpstr>
      <vt:lpstr>PowerPoint Presentation</vt:lpstr>
      <vt:lpstr>Select the Editor Module</vt:lpstr>
      <vt:lpstr>to be able to select ROI for CC as an example, select sagittal view (yellow slice only)</vt:lpstr>
      <vt:lpstr>ROI Definiton</vt:lpstr>
      <vt:lpstr>press enter  repeat this for 3 adjacent slices</vt:lpstr>
      <vt:lpstr>PowerPoint Presentation</vt:lpstr>
      <vt:lpstr>UKF Tractography</vt:lpstr>
      <vt:lpstr> UKF Tractography Module</vt:lpstr>
      <vt:lpstr>PowerPoint Presentation</vt:lpstr>
      <vt:lpstr>PowerPoint Presentation</vt:lpstr>
      <vt:lpstr>PowerPoint Presentation</vt:lpstr>
      <vt:lpstr>Corpus Callosum</vt:lpstr>
      <vt:lpstr>Conclusion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UKF Tractography Tutorial</dc:title>
  <dc:creator>SONY</dc:creator>
  <cp:lastModifiedBy>SONY</cp:lastModifiedBy>
  <cp:revision>60</cp:revision>
  <dcterms:modified xsi:type="dcterms:W3CDTF">2016-01-06T16:54:35Z</dcterms:modified>
</cp:coreProperties>
</file>